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99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E362B-E410-4F57-BED5-B4C666BE31A0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44AB3-44F5-4B23-BE80-8490D4D7B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40EE-3C1E-45A7-8681-A01B60F5BB89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FF2A-E81C-4751-8127-CC883C8D4C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6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FC16-4E44-4788-8B04-F5E139F5F6E0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FF2A-E81C-4751-8127-CC883C8D4C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5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CCF4-D1F0-4DD9-BEC2-5350F8624545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FF2A-E81C-4751-8127-CC883C8D4C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70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6D7B-FD44-464F-BBB0-8B265BA39173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FF2A-E81C-4751-8127-CC883C8D4C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EB6A-28E7-4D83-9965-D138E56C5955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FF2A-E81C-4751-8127-CC883C8D4C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060A-CFD3-48BA-9582-A51B6DDEB4DB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FF2A-E81C-4751-8127-CC883C8D4C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35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D61-55B4-4403-9D73-C05731794037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FF2A-E81C-4751-8127-CC883C8D4C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0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9A92-B5F8-41E2-88E5-CCAD98F2CAF0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FF2A-E81C-4751-8127-CC883C8D4C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9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0A9B-5BB5-4B65-AA10-237AE309B322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FF2A-E81C-4751-8127-CC883C8D4C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7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4E62-49A9-40E3-8233-C0123B2D0A53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FF2A-E81C-4751-8127-CC883C8D4C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8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2CB2-914E-4334-83FC-219D244AB449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FF2A-E81C-4751-8127-CC883C8D4C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4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79DE9-4AB2-4A9A-B1CA-AA3F24495ED9}" type="datetime1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5FF2A-E81C-4751-8127-CC883C8D4C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2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76200" y="0"/>
            <a:ext cx="9251371" cy="1371600"/>
          </a:xfrm>
          <a:solidFill>
            <a:schemeClr val="accent2">
              <a:lumMod val="60000"/>
              <a:lumOff val="40000"/>
              <a:alpha val="2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Lucida Handwriting" panose="03010101010101010101" pitchFamily="66" charset="0"/>
              </a:rPr>
              <a:t>What’s your cupcake strategy</a:t>
            </a:r>
            <a:br>
              <a:rPr lang="en-US" dirty="0" smtClean="0">
                <a:latin typeface="Lucida Handwriting" panose="03010101010101010101" pitchFamily="66" charset="0"/>
              </a:rPr>
            </a:br>
            <a:r>
              <a:rPr lang="en-US" dirty="0" smtClean="0">
                <a:latin typeface="Lucida Handwriting" panose="03010101010101010101" pitchFamily="66" charset="0"/>
              </a:rPr>
              <a:t>to grow your business?</a:t>
            </a:r>
            <a:endParaRPr lang="en-US" dirty="0">
              <a:latin typeface="Lucida Handwriting" panose="03010101010101010101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4846060" cy="4930140"/>
          </a:xfrm>
          <a:prstGeom prst="rect">
            <a:avLst/>
          </a:prstGeom>
        </p:spPr>
      </p:pic>
      <p:cxnSp>
        <p:nvCxnSpPr>
          <p:cNvPr id="8" name="Curved Connector 7"/>
          <p:cNvCxnSpPr/>
          <p:nvPr/>
        </p:nvCxnSpPr>
        <p:spPr>
          <a:xfrm>
            <a:off x="4348811" y="5048250"/>
            <a:ext cx="744249" cy="26670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50860" y="5048250"/>
            <a:ext cx="37545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cake</a:t>
            </a:r>
            <a:endParaRPr lang="en-US" sz="2000" dirty="0" smtClean="0"/>
          </a:p>
          <a:p>
            <a:r>
              <a:rPr lang="en-US" sz="1600" dirty="0" smtClean="0"/>
              <a:t>     - What’s </a:t>
            </a:r>
            <a:r>
              <a:rPr lang="en-US" sz="1600" dirty="0"/>
              <a:t>your primary profit center? </a:t>
            </a:r>
          </a:p>
          <a:p>
            <a:r>
              <a:rPr lang="en-US" sz="1600" dirty="0" smtClean="0"/>
              <a:t>     - Where </a:t>
            </a:r>
            <a:r>
              <a:rPr lang="en-US" sz="1600" dirty="0"/>
              <a:t>do you make the </a:t>
            </a:r>
            <a:r>
              <a:rPr lang="en-US" sz="1600" u="sng" dirty="0"/>
              <a:t>most</a:t>
            </a:r>
            <a:r>
              <a:rPr lang="en-US" sz="1600" dirty="0"/>
              <a:t> money?</a:t>
            </a:r>
          </a:p>
          <a:p>
            <a:r>
              <a:rPr lang="en-US" sz="1600" dirty="0" smtClean="0"/>
              <a:t>     - What </a:t>
            </a:r>
            <a:r>
              <a:rPr lang="en-US" sz="1600" dirty="0"/>
              <a:t>“flavors” does it come in? Think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menus </a:t>
            </a:r>
            <a:r>
              <a:rPr lang="en-US" sz="1600" dirty="0"/>
              <a:t>of services or core offerings.</a:t>
            </a:r>
          </a:p>
        </p:txBody>
      </p:sp>
      <p:cxnSp>
        <p:nvCxnSpPr>
          <p:cNvPr id="13" name="Curved Connector 12"/>
          <p:cNvCxnSpPr/>
          <p:nvPr/>
        </p:nvCxnSpPr>
        <p:spPr>
          <a:xfrm>
            <a:off x="4235378" y="3767801"/>
            <a:ext cx="610682" cy="346999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67297" y="3989677"/>
            <a:ext cx="375458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frosting</a:t>
            </a:r>
          </a:p>
          <a:p>
            <a:r>
              <a:rPr lang="en-US" sz="1600" dirty="0" smtClean="0"/>
              <a:t>     - What’s your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highest profit center? </a:t>
            </a:r>
          </a:p>
          <a:p>
            <a:r>
              <a:rPr lang="en-US" sz="1600" dirty="0" smtClean="0"/>
              <a:t>     - What “flavors” does it come in?</a:t>
            </a:r>
            <a:endParaRPr lang="en-US" sz="1600" dirty="0"/>
          </a:p>
        </p:txBody>
      </p:sp>
      <p:cxnSp>
        <p:nvCxnSpPr>
          <p:cNvPr id="18" name="Curved Connector 17"/>
          <p:cNvCxnSpPr/>
          <p:nvPr/>
        </p:nvCxnSpPr>
        <p:spPr>
          <a:xfrm flipV="1">
            <a:off x="3935123" y="2807221"/>
            <a:ext cx="903575" cy="316979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67298" y="2444134"/>
            <a:ext cx="375458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sprinkles</a:t>
            </a:r>
            <a:endParaRPr lang="en-US" sz="2000" dirty="0" smtClean="0"/>
          </a:p>
          <a:p>
            <a:r>
              <a:rPr lang="en-US" sz="1600" dirty="0" smtClean="0"/>
              <a:t>     - What’s </a:t>
            </a:r>
            <a:r>
              <a:rPr lang="en-US" sz="1600" dirty="0"/>
              <a:t>your 3rd highest profit center? </a:t>
            </a:r>
          </a:p>
          <a:p>
            <a:r>
              <a:rPr lang="en-US" sz="1600" dirty="0" smtClean="0"/>
              <a:t>     - What </a:t>
            </a:r>
            <a:r>
              <a:rPr lang="en-US" sz="1600" dirty="0"/>
              <a:t>do customers request of you </a:t>
            </a:r>
            <a:r>
              <a:rPr lang="en-US" sz="1600" dirty="0" smtClean="0"/>
              <a:t>  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often</a:t>
            </a:r>
            <a:r>
              <a:rPr lang="en-US" sz="1600" dirty="0"/>
              <a:t>, but they don’t pay you a lot of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 money </a:t>
            </a:r>
            <a:r>
              <a:rPr lang="en-US" sz="1600" dirty="0"/>
              <a:t>for, </a:t>
            </a:r>
            <a:r>
              <a:rPr lang="en-US" sz="1600" dirty="0" smtClean="0"/>
              <a:t>and that can </a:t>
            </a:r>
            <a:r>
              <a:rPr lang="en-US" sz="1600" dirty="0"/>
              <a:t>lead to </a:t>
            </a:r>
            <a:r>
              <a:rPr lang="en-US" sz="1600" dirty="0" smtClean="0"/>
              <a:t>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more </a:t>
            </a:r>
            <a:r>
              <a:rPr lang="en-US" sz="1600" dirty="0"/>
              <a:t>cake and frosting opportunities?</a:t>
            </a:r>
          </a:p>
        </p:txBody>
      </p:sp>
      <p:cxnSp>
        <p:nvCxnSpPr>
          <p:cNvPr id="23" name="Curved Connector 22"/>
          <p:cNvCxnSpPr/>
          <p:nvPr/>
        </p:nvCxnSpPr>
        <p:spPr>
          <a:xfrm flipV="1">
            <a:off x="2971800" y="1575838"/>
            <a:ext cx="853571" cy="78636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90096" y="1295400"/>
            <a:ext cx="44157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cherry on top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1600" dirty="0" smtClean="0"/>
              <a:t>  - What </a:t>
            </a:r>
            <a:r>
              <a:rPr lang="en-US" sz="1600" dirty="0"/>
              <a:t>attracts clients to you?  </a:t>
            </a:r>
          </a:p>
          <a:p>
            <a:r>
              <a:rPr lang="en-US" sz="1600" dirty="0" smtClean="0"/>
              <a:t>       - How </a:t>
            </a:r>
            <a:r>
              <a:rPr lang="en-US" sz="1600" dirty="0"/>
              <a:t>are you visible and valuable to them?</a:t>
            </a:r>
          </a:p>
          <a:p>
            <a:r>
              <a:rPr lang="en-US" sz="1600" dirty="0" smtClean="0"/>
              <a:t>       - How </a:t>
            </a:r>
            <a:r>
              <a:rPr lang="en-US" sz="1600" dirty="0"/>
              <a:t>do you stay </a:t>
            </a:r>
            <a:r>
              <a:rPr lang="en-US" sz="1600" dirty="0" smtClean="0"/>
              <a:t>in the fronts </a:t>
            </a:r>
            <a:r>
              <a:rPr lang="en-US" sz="1600" dirty="0"/>
              <a:t>of </a:t>
            </a:r>
            <a:r>
              <a:rPr lang="en-US" sz="1600" dirty="0" smtClean="0"/>
              <a:t>their minds?</a:t>
            </a:r>
            <a:endParaRPr lang="en-US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417770"/>
            <a:ext cx="8686800" cy="365125"/>
          </a:xfrm>
        </p:spPr>
        <p:txBody>
          <a:bodyPr/>
          <a:lstStyle/>
          <a:p>
            <a:pPr algn="l"/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75171" cy="981333"/>
          </a:xfrm>
          <a:solidFill>
            <a:srgbClr val="006600">
              <a:alpha val="25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Lucida Handwriting" panose="03010101010101010101" pitchFamily="66" charset="0"/>
              </a:rPr>
              <a:t>Kathy’s Cupcake Strategy</a:t>
            </a:r>
            <a:endParaRPr lang="en-US" dirty="0">
              <a:latin typeface="Lucida Handwriting" panose="03010101010101010101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" y="1408549"/>
            <a:ext cx="4846060" cy="4930140"/>
          </a:xfrm>
          <a:prstGeom prst="rect">
            <a:avLst/>
          </a:prstGeom>
        </p:spPr>
      </p:pic>
      <p:cxnSp>
        <p:nvCxnSpPr>
          <p:cNvPr id="8" name="Curved Connector 7"/>
          <p:cNvCxnSpPr/>
          <p:nvPr/>
        </p:nvCxnSpPr>
        <p:spPr>
          <a:xfrm>
            <a:off x="4348811" y="5048250"/>
            <a:ext cx="744249" cy="26670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50860" y="5048250"/>
            <a:ext cx="37545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Kathy’s cake - </a:t>
            </a:r>
            <a:r>
              <a:rPr lang="en-US" sz="2400" b="1" dirty="0" smtClean="0">
                <a:solidFill>
                  <a:srgbClr val="7030A0"/>
                </a:solidFill>
              </a:rPr>
              <a:t>Training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1) Presentation Skills</a:t>
            </a:r>
          </a:p>
          <a:p>
            <a:r>
              <a:rPr lang="en-US" dirty="0" smtClean="0"/>
              <a:t>2) Networking Skills</a:t>
            </a:r>
          </a:p>
          <a:p>
            <a:r>
              <a:rPr lang="en-US" dirty="0" smtClean="0"/>
              <a:t>3) Communications Skills</a:t>
            </a:r>
          </a:p>
          <a:p>
            <a:r>
              <a:rPr lang="en-US" dirty="0"/>
              <a:t>4</a:t>
            </a:r>
            <a:r>
              <a:rPr lang="en-US" dirty="0" smtClean="0"/>
              <a:t>) Personal Branding</a:t>
            </a:r>
          </a:p>
        </p:txBody>
      </p:sp>
      <p:cxnSp>
        <p:nvCxnSpPr>
          <p:cNvPr id="13" name="Curved Connector 12"/>
          <p:cNvCxnSpPr/>
          <p:nvPr/>
        </p:nvCxnSpPr>
        <p:spPr>
          <a:xfrm>
            <a:off x="4235378" y="3767801"/>
            <a:ext cx="833869" cy="145099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50860" y="3557437"/>
            <a:ext cx="375458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Kathy’s frosting -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Coaching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en-US" dirty="0" smtClean="0"/>
              <a:t>Presentation coaching </a:t>
            </a:r>
          </a:p>
          <a:p>
            <a:pPr marL="342900" indent="-342900">
              <a:buAutoNum type="arabicParenR"/>
            </a:pPr>
            <a:r>
              <a:rPr lang="en-US" dirty="0" smtClean="0"/>
              <a:t>Career coaching</a:t>
            </a:r>
          </a:p>
          <a:p>
            <a:pPr marL="342900" indent="-342900">
              <a:buAutoNum type="arabicParenR"/>
            </a:pPr>
            <a:r>
              <a:rPr lang="en-US" dirty="0" smtClean="0"/>
              <a:t>Business coaching </a:t>
            </a:r>
            <a:endParaRPr lang="en-US" dirty="0"/>
          </a:p>
        </p:txBody>
      </p:sp>
      <p:cxnSp>
        <p:nvCxnSpPr>
          <p:cNvPr id="18" name="Curved Connector 17"/>
          <p:cNvCxnSpPr/>
          <p:nvPr/>
        </p:nvCxnSpPr>
        <p:spPr>
          <a:xfrm flipV="1">
            <a:off x="3935123" y="2633112"/>
            <a:ext cx="903575" cy="316979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69246" y="1917180"/>
            <a:ext cx="392235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Kathy’s sprinkles  - </a:t>
            </a:r>
            <a:r>
              <a:rPr lang="en-US" sz="2400" b="1" dirty="0" smtClean="0">
                <a:solidFill>
                  <a:srgbClr val="00B050"/>
                </a:solidFill>
              </a:rPr>
              <a:t>Speaking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Core topics: </a:t>
            </a:r>
          </a:p>
          <a:p>
            <a:pPr marL="342900" indent="-342900">
              <a:buAutoNum type="arabicParenR"/>
            </a:pPr>
            <a:r>
              <a:rPr lang="en-US" dirty="0" smtClean="0"/>
              <a:t>Networking</a:t>
            </a:r>
          </a:p>
          <a:p>
            <a:pPr marL="342900" indent="-342900">
              <a:buAutoNum type="arabicParenR"/>
            </a:pPr>
            <a:r>
              <a:rPr lang="en-US" dirty="0" smtClean="0"/>
              <a:t>Women’s leadership</a:t>
            </a:r>
            <a:endParaRPr lang="en-US" dirty="0"/>
          </a:p>
        </p:txBody>
      </p:sp>
      <p:cxnSp>
        <p:nvCxnSpPr>
          <p:cNvPr id="23" name="Curved Connector 22"/>
          <p:cNvCxnSpPr/>
          <p:nvPr/>
        </p:nvCxnSpPr>
        <p:spPr>
          <a:xfrm flipV="1">
            <a:off x="2971800" y="1483407"/>
            <a:ext cx="853571" cy="78636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90096" y="1170602"/>
            <a:ext cx="4872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Kathy’s cherry on top –</a:t>
            </a:r>
            <a:r>
              <a:rPr lang="en-US" sz="2400" b="1" dirty="0">
                <a:solidFill>
                  <a:schemeClr val="accent1"/>
                </a:solidFill>
              </a:rPr>
              <a:t>W</a:t>
            </a:r>
            <a:r>
              <a:rPr lang="en-US" sz="2400" b="1" dirty="0" smtClean="0">
                <a:solidFill>
                  <a:schemeClr val="accent1"/>
                </a:solidFill>
              </a:rPr>
              <a:t>eekly blog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5791200" cy="365125"/>
          </a:xfrm>
        </p:spPr>
        <p:txBody>
          <a:bodyPr/>
          <a:lstStyle/>
          <a:p>
            <a:pPr algn="l"/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9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1">
              <a:alpha val="2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Lucida Handwriting" panose="03010101010101010101" pitchFamily="66" charset="0"/>
              </a:rPr>
              <a:t>Go </a:t>
            </a:r>
            <a:r>
              <a:rPr lang="en-US" dirty="0" smtClean="0">
                <a:latin typeface="Lucida Handwriting" panose="03010101010101010101" pitchFamily="66" charset="0"/>
              </a:rPr>
              <a:t>A</a:t>
            </a:r>
            <a:r>
              <a:rPr lang="en-US" dirty="0" smtClean="0">
                <a:latin typeface="Lucida Handwriting" panose="03010101010101010101" pitchFamily="66" charset="0"/>
              </a:rPr>
              <a:t>head      Create </a:t>
            </a:r>
            <a:r>
              <a:rPr lang="en-US" dirty="0" smtClean="0">
                <a:latin typeface="Lucida Handwriting" panose="03010101010101010101" pitchFamily="66" charset="0"/>
              </a:rPr>
              <a:t>your </a:t>
            </a:r>
            <a:r>
              <a:rPr lang="en-US" dirty="0" smtClean="0">
                <a:latin typeface="Lucida Handwriting" panose="03010101010101010101" pitchFamily="66" charset="0"/>
              </a:rPr>
              <a:t>own </a:t>
            </a:r>
            <a:br>
              <a:rPr lang="en-US" dirty="0" smtClean="0">
                <a:latin typeface="Lucida Handwriting" panose="03010101010101010101" pitchFamily="66" charset="0"/>
              </a:rPr>
            </a:br>
            <a:r>
              <a:rPr lang="en-US" dirty="0" smtClean="0">
                <a:latin typeface="Lucida Handwriting" panose="03010101010101010101" pitchFamily="66" charset="0"/>
              </a:rPr>
              <a:t>cupcake </a:t>
            </a:r>
            <a:r>
              <a:rPr lang="en-US" dirty="0" smtClean="0">
                <a:latin typeface="Lucida Handwriting" panose="03010101010101010101" pitchFamily="66" charset="0"/>
              </a:rPr>
              <a:t>strategy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1460" y="6356350"/>
            <a:ext cx="5818340" cy="365125"/>
          </a:xfrm>
        </p:spPr>
        <p:txBody>
          <a:bodyPr/>
          <a:lstStyle/>
          <a:p>
            <a:pPr algn="l"/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60" y="1828800"/>
            <a:ext cx="2236401" cy="3162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140" y="2281238"/>
            <a:ext cx="2225227" cy="2709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367" y="2323545"/>
            <a:ext cx="1972938" cy="2624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115" y="2118105"/>
            <a:ext cx="2608885" cy="32813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00400" y="6316014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Original Illustrations by Marissa McAfee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258844"/>
            <a:ext cx="9144000" cy="609600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Lucida Handwriting" panose="03010101010101010101" pitchFamily="66" charset="0"/>
              </a:rPr>
              <a:t>Choose the cupcake template </a:t>
            </a:r>
            <a:r>
              <a:rPr lang="en-US" sz="2000" dirty="0" smtClean="0">
                <a:latin typeface="Lucida Handwriting" panose="03010101010101010101" pitchFamily="66" charset="0"/>
              </a:rPr>
              <a:t>that </a:t>
            </a:r>
            <a:r>
              <a:rPr lang="en-US" sz="2000" dirty="0">
                <a:latin typeface="Lucida Handwriting" panose="03010101010101010101" pitchFamily="66" charset="0"/>
              </a:rPr>
              <a:t>best fits your personality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429000" y="210854"/>
            <a:ext cx="685800" cy="474945"/>
          </a:xfrm>
          <a:prstGeom prst="rightArrow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9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08737"/>
            <a:ext cx="4135446" cy="498278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75171" cy="981333"/>
          </a:xfrm>
          <a:solidFill>
            <a:schemeClr val="accent4">
              <a:alpha val="2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Lucida Handwriting" panose="03010101010101010101" pitchFamily="66" charset="0"/>
              </a:rPr>
              <a:t>Your cupcake strategy</a:t>
            </a:r>
            <a:endParaRPr lang="en-US" dirty="0">
              <a:latin typeface="Lucida Handwriting" panose="03010101010101010101" pitchFamily="66" charset="0"/>
            </a:endParaRPr>
          </a:p>
        </p:txBody>
      </p:sp>
      <p:cxnSp>
        <p:nvCxnSpPr>
          <p:cNvPr id="8" name="Curved Connector 7"/>
          <p:cNvCxnSpPr/>
          <p:nvPr/>
        </p:nvCxnSpPr>
        <p:spPr>
          <a:xfrm>
            <a:off x="4097911" y="5145732"/>
            <a:ext cx="744249" cy="26670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60371" y="5145732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cake</a:t>
            </a:r>
            <a:endParaRPr lang="en-US" sz="2000" dirty="0" smtClean="0"/>
          </a:p>
        </p:txBody>
      </p:sp>
      <p:cxnSp>
        <p:nvCxnSpPr>
          <p:cNvPr id="13" name="Curved Connector 12"/>
          <p:cNvCxnSpPr/>
          <p:nvPr/>
        </p:nvCxnSpPr>
        <p:spPr>
          <a:xfrm>
            <a:off x="4235378" y="3767801"/>
            <a:ext cx="833869" cy="145099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50859" y="3682067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frosting</a:t>
            </a:r>
          </a:p>
        </p:txBody>
      </p:sp>
      <p:cxnSp>
        <p:nvCxnSpPr>
          <p:cNvPr id="18" name="Curved Connector 17"/>
          <p:cNvCxnSpPr/>
          <p:nvPr/>
        </p:nvCxnSpPr>
        <p:spPr>
          <a:xfrm flipV="1">
            <a:off x="3935123" y="2633112"/>
            <a:ext cx="903575" cy="316979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67298" y="2325250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sprinkles</a:t>
            </a:r>
            <a:endParaRPr lang="en-US" sz="2000" dirty="0" smtClean="0"/>
          </a:p>
        </p:txBody>
      </p:sp>
      <p:cxnSp>
        <p:nvCxnSpPr>
          <p:cNvPr id="23" name="Curved Connector 22"/>
          <p:cNvCxnSpPr/>
          <p:nvPr/>
        </p:nvCxnSpPr>
        <p:spPr>
          <a:xfrm flipV="1">
            <a:off x="2971800" y="1483407"/>
            <a:ext cx="853571" cy="78636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90096" y="954794"/>
            <a:ext cx="4110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cherry on top</a:t>
            </a:r>
            <a:endParaRPr lang="en-US" sz="2000" dirty="0" smtClean="0"/>
          </a:p>
          <a:p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5791200" cy="365125"/>
          </a:xfrm>
        </p:spPr>
        <p:txBody>
          <a:bodyPr/>
          <a:lstStyle/>
          <a:p>
            <a:pPr algn="l"/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4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63" y="1329837"/>
            <a:ext cx="3532332" cy="4994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75171" cy="981333"/>
          </a:xfrm>
          <a:solidFill>
            <a:schemeClr val="accent6">
              <a:alpha val="2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Lucida Handwriting" panose="03010101010101010101" pitchFamily="66" charset="0"/>
              </a:rPr>
              <a:t>Your cupcake strategy</a:t>
            </a:r>
            <a:endParaRPr lang="en-US" dirty="0">
              <a:latin typeface="Lucida Handwriting" panose="03010101010101010101" pitchFamily="66" charset="0"/>
            </a:endParaRPr>
          </a:p>
        </p:txBody>
      </p:sp>
      <p:cxnSp>
        <p:nvCxnSpPr>
          <p:cNvPr id="8" name="Curved Connector 7"/>
          <p:cNvCxnSpPr/>
          <p:nvPr/>
        </p:nvCxnSpPr>
        <p:spPr>
          <a:xfrm flipV="1">
            <a:off x="3145208" y="5145732"/>
            <a:ext cx="744888" cy="354511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18471" y="4914899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cake</a:t>
            </a:r>
            <a:endParaRPr lang="en-US" sz="2000" dirty="0" smtClean="0"/>
          </a:p>
        </p:txBody>
      </p:sp>
      <p:cxnSp>
        <p:nvCxnSpPr>
          <p:cNvPr id="13" name="Curved Connector 12"/>
          <p:cNvCxnSpPr/>
          <p:nvPr/>
        </p:nvCxnSpPr>
        <p:spPr>
          <a:xfrm flipV="1">
            <a:off x="3290460" y="3973145"/>
            <a:ext cx="833869" cy="230833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0926" y="3682067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frosting</a:t>
            </a:r>
          </a:p>
        </p:txBody>
      </p:sp>
      <p:cxnSp>
        <p:nvCxnSpPr>
          <p:cNvPr id="18" name="Curved Connector 17"/>
          <p:cNvCxnSpPr/>
          <p:nvPr/>
        </p:nvCxnSpPr>
        <p:spPr>
          <a:xfrm flipV="1">
            <a:off x="3214896" y="2798076"/>
            <a:ext cx="903575" cy="316979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81508" y="2465257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sprinkles</a:t>
            </a:r>
            <a:endParaRPr lang="en-US" sz="2000" dirty="0" smtClean="0"/>
          </a:p>
        </p:txBody>
      </p:sp>
      <p:cxnSp>
        <p:nvCxnSpPr>
          <p:cNvPr id="23" name="Curved Connector 22"/>
          <p:cNvCxnSpPr/>
          <p:nvPr/>
        </p:nvCxnSpPr>
        <p:spPr>
          <a:xfrm flipV="1">
            <a:off x="2971800" y="1483407"/>
            <a:ext cx="853571" cy="78636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90096" y="954794"/>
            <a:ext cx="4110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cherry on top</a:t>
            </a:r>
            <a:endParaRPr lang="en-US" sz="2000" dirty="0" smtClean="0"/>
          </a:p>
          <a:p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8839200" cy="365125"/>
          </a:xfrm>
        </p:spPr>
        <p:txBody>
          <a:bodyPr/>
          <a:lstStyle/>
          <a:p>
            <a:pPr algn="r"/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1" y="1308737"/>
            <a:ext cx="3969756" cy="483433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75171" cy="981333"/>
          </a:xfrm>
          <a:solidFill>
            <a:srgbClr val="990000">
              <a:alpha val="24706"/>
            </a:srgb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Lucida Handwriting" panose="03010101010101010101" pitchFamily="66" charset="0"/>
              </a:rPr>
              <a:t>Your cupcake strategy</a:t>
            </a:r>
            <a:endParaRPr lang="en-US" dirty="0">
              <a:latin typeface="Lucida Handwriting" panose="03010101010101010101" pitchFamily="66" charset="0"/>
            </a:endParaRPr>
          </a:p>
        </p:txBody>
      </p:sp>
      <p:cxnSp>
        <p:nvCxnSpPr>
          <p:cNvPr id="8" name="Curved Connector 7"/>
          <p:cNvCxnSpPr/>
          <p:nvPr/>
        </p:nvCxnSpPr>
        <p:spPr>
          <a:xfrm flipV="1">
            <a:off x="3619132" y="4791221"/>
            <a:ext cx="744888" cy="354511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94629" y="4498032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cake</a:t>
            </a:r>
            <a:endParaRPr lang="en-US" sz="2000" dirty="0" smtClean="0"/>
          </a:p>
        </p:txBody>
      </p:sp>
      <p:cxnSp>
        <p:nvCxnSpPr>
          <p:cNvPr id="13" name="Curved Connector 12"/>
          <p:cNvCxnSpPr/>
          <p:nvPr/>
        </p:nvCxnSpPr>
        <p:spPr>
          <a:xfrm flipV="1">
            <a:off x="3947085" y="3451234"/>
            <a:ext cx="833869" cy="230833"/>
          </a:xfrm>
          <a:prstGeom prst="curvedConnector3">
            <a:avLst>
              <a:gd name="adj1" fmla="val 6201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76800" y="3283652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frosting</a:t>
            </a:r>
          </a:p>
        </p:txBody>
      </p:sp>
      <p:cxnSp>
        <p:nvCxnSpPr>
          <p:cNvPr id="18" name="Curved Connector 17"/>
          <p:cNvCxnSpPr/>
          <p:nvPr/>
        </p:nvCxnSpPr>
        <p:spPr>
          <a:xfrm flipV="1">
            <a:off x="3712911" y="2460816"/>
            <a:ext cx="996030" cy="31698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51913" y="2384145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sprinkles</a:t>
            </a:r>
            <a:endParaRPr lang="en-US" sz="2000" dirty="0" smtClean="0"/>
          </a:p>
        </p:txBody>
      </p:sp>
      <p:cxnSp>
        <p:nvCxnSpPr>
          <p:cNvPr id="23" name="Curved Connector 22"/>
          <p:cNvCxnSpPr/>
          <p:nvPr/>
        </p:nvCxnSpPr>
        <p:spPr>
          <a:xfrm flipV="1">
            <a:off x="3666683" y="1522645"/>
            <a:ext cx="649787" cy="477891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16470" y="1210062"/>
            <a:ext cx="4110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cherry on top</a:t>
            </a:r>
            <a:endParaRPr lang="en-US" sz="2000" dirty="0" smtClean="0"/>
          </a:p>
          <a:p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8839200" cy="365125"/>
          </a:xfrm>
        </p:spPr>
        <p:txBody>
          <a:bodyPr/>
          <a:lstStyle/>
          <a:p>
            <a:pPr algn="r"/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42" y="1129367"/>
            <a:ext cx="3838458" cy="51054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75171" cy="981333"/>
          </a:xfrm>
          <a:solidFill>
            <a:srgbClr val="FFC000">
              <a:alpha val="25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Lucida Handwriting" panose="03010101010101010101" pitchFamily="66" charset="0"/>
              </a:rPr>
              <a:t>Your cupcake strategy</a:t>
            </a:r>
            <a:endParaRPr lang="en-US" dirty="0">
              <a:latin typeface="Lucida Handwriting" panose="03010101010101010101" pitchFamily="66" charset="0"/>
            </a:endParaRPr>
          </a:p>
        </p:txBody>
      </p:sp>
      <p:cxnSp>
        <p:nvCxnSpPr>
          <p:cNvPr id="8" name="Curved Connector 7"/>
          <p:cNvCxnSpPr/>
          <p:nvPr/>
        </p:nvCxnSpPr>
        <p:spPr>
          <a:xfrm flipV="1">
            <a:off x="3619132" y="4791221"/>
            <a:ext cx="744888" cy="354511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94629" y="4498032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cake</a:t>
            </a:r>
            <a:endParaRPr lang="en-US" sz="2000" dirty="0" smtClean="0"/>
          </a:p>
        </p:txBody>
      </p:sp>
      <p:cxnSp>
        <p:nvCxnSpPr>
          <p:cNvPr id="13" name="Curved Connector 12"/>
          <p:cNvCxnSpPr/>
          <p:nvPr/>
        </p:nvCxnSpPr>
        <p:spPr>
          <a:xfrm flipV="1">
            <a:off x="3818455" y="3507288"/>
            <a:ext cx="828701" cy="218347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76798" y="3276455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frosting</a:t>
            </a:r>
          </a:p>
        </p:txBody>
      </p:sp>
      <p:cxnSp>
        <p:nvCxnSpPr>
          <p:cNvPr id="18" name="Curved Connector 17"/>
          <p:cNvCxnSpPr/>
          <p:nvPr/>
        </p:nvCxnSpPr>
        <p:spPr>
          <a:xfrm flipV="1">
            <a:off x="3320440" y="2614977"/>
            <a:ext cx="996030" cy="230833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51913" y="2384145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sprinkles</a:t>
            </a:r>
            <a:endParaRPr lang="en-US" sz="2000" dirty="0" smtClean="0"/>
          </a:p>
        </p:txBody>
      </p:sp>
      <p:cxnSp>
        <p:nvCxnSpPr>
          <p:cNvPr id="23" name="Curved Connector 22"/>
          <p:cNvCxnSpPr/>
          <p:nvPr/>
        </p:nvCxnSpPr>
        <p:spPr>
          <a:xfrm flipV="1">
            <a:off x="3320440" y="1802950"/>
            <a:ext cx="671136" cy="238947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55592" y="1564005"/>
            <a:ext cx="4110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cherry on top</a:t>
            </a:r>
            <a:endParaRPr lang="en-US" sz="2000" dirty="0" smtClean="0"/>
          </a:p>
          <a:p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8839200" cy="365125"/>
          </a:xfrm>
        </p:spPr>
        <p:txBody>
          <a:bodyPr/>
          <a:lstStyle/>
          <a:p>
            <a:pPr algn="r"/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3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38" y="1066800"/>
            <a:ext cx="4418555" cy="55574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1171" y="-17745"/>
            <a:ext cx="9175171" cy="981333"/>
          </a:xfrm>
          <a:solidFill>
            <a:srgbClr val="800080">
              <a:alpha val="24706"/>
            </a:srgb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Lucida Handwriting" panose="03010101010101010101" pitchFamily="66" charset="0"/>
              </a:rPr>
              <a:t>Your cupcake strategy</a:t>
            </a:r>
            <a:endParaRPr lang="en-US" dirty="0">
              <a:latin typeface="Lucida Handwriting" panose="03010101010101010101" pitchFamily="66" charset="0"/>
            </a:endParaRPr>
          </a:p>
        </p:txBody>
      </p:sp>
      <p:cxnSp>
        <p:nvCxnSpPr>
          <p:cNvPr id="8" name="Curved Connector 7"/>
          <p:cNvCxnSpPr/>
          <p:nvPr/>
        </p:nvCxnSpPr>
        <p:spPr>
          <a:xfrm flipV="1">
            <a:off x="3619132" y="4791221"/>
            <a:ext cx="744888" cy="354511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88698" y="4318491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cake</a:t>
            </a:r>
            <a:endParaRPr lang="en-US" sz="2000" dirty="0" smtClean="0"/>
          </a:p>
        </p:txBody>
      </p:sp>
      <p:cxnSp>
        <p:nvCxnSpPr>
          <p:cNvPr id="13" name="Curved Connector 12"/>
          <p:cNvCxnSpPr/>
          <p:nvPr/>
        </p:nvCxnSpPr>
        <p:spPr>
          <a:xfrm flipV="1">
            <a:off x="3818455" y="3507288"/>
            <a:ext cx="828701" cy="218347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76797" y="3154796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frosting</a:t>
            </a:r>
          </a:p>
        </p:txBody>
      </p:sp>
      <p:cxnSp>
        <p:nvCxnSpPr>
          <p:cNvPr id="18" name="Curved Connector 17"/>
          <p:cNvCxnSpPr/>
          <p:nvPr/>
        </p:nvCxnSpPr>
        <p:spPr>
          <a:xfrm flipV="1">
            <a:off x="3306871" y="2384145"/>
            <a:ext cx="996030" cy="230833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93456" y="2092200"/>
            <a:ext cx="375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sprinkles</a:t>
            </a:r>
            <a:endParaRPr lang="en-US" sz="2000" dirty="0" smtClean="0"/>
          </a:p>
        </p:txBody>
      </p:sp>
      <p:cxnSp>
        <p:nvCxnSpPr>
          <p:cNvPr id="23" name="Curved Connector 22"/>
          <p:cNvCxnSpPr/>
          <p:nvPr/>
        </p:nvCxnSpPr>
        <p:spPr>
          <a:xfrm flipV="1">
            <a:off x="2723367" y="1515367"/>
            <a:ext cx="1075255" cy="47789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17430" y="1210062"/>
            <a:ext cx="4110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Your cherry on top</a:t>
            </a:r>
            <a:endParaRPr lang="en-US" sz="2000" dirty="0" smtClean="0"/>
          </a:p>
          <a:p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8839200" cy="365125"/>
          </a:xfrm>
        </p:spPr>
        <p:txBody>
          <a:bodyPr/>
          <a:lstStyle/>
          <a:p>
            <a:pPr algn="r"/>
            <a:r>
              <a:rPr lang="en-US" dirty="0" smtClean="0"/>
              <a:t>More resources at www.AmericasMarketingMotivator.com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143000"/>
            <a:ext cx="4800600" cy="32004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75315" cy="1143000"/>
          </a:xfrm>
          <a:solidFill>
            <a:srgbClr val="006600">
              <a:alpha val="25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Lucida Handwriting" panose="03010101010101010101" pitchFamily="66" charset="0"/>
              </a:rPr>
              <a:t>Need a business coach?</a:t>
            </a:r>
            <a:endParaRPr lang="en-US" dirty="0">
              <a:latin typeface="Lucida Handwriting" panose="03010101010101010101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560070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00700" y="4343400"/>
            <a:ext cx="3591316" cy="2554545"/>
          </a:xfrm>
          <a:prstGeom prst="rect">
            <a:avLst/>
          </a:prstGeom>
          <a:solidFill>
            <a:srgbClr val="006600">
              <a:alpha val="25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I can help you grow</a:t>
            </a:r>
          </a:p>
          <a:p>
            <a:pPr algn="ctr"/>
            <a:r>
              <a:rPr lang="en-US" sz="3200" dirty="0"/>
              <a:t>y</a:t>
            </a:r>
            <a:r>
              <a:rPr lang="en-US" sz="3200" dirty="0" smtClean="0"/>
              <a:t>our business!</a:t>
            </a:r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78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327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What’s your cupcake strategy to grow your business?</vt:lpstr>
      <vt:lpstr>Kathy’s Cupcake Strategy</vt:lpstr>
      <vt:lpstr>Go Ahead      Create your own  cupcake strategy</vt:lpstr>
      <vt:lpstr>Your cupcake strategy</vt:lpstr>
      <vt:lpstr>Your cupcake strategy</vt:lpstr>
      <vt:lpstr>Your cupcake strategy</vt:lpstr>
      <vt:lpstr>Your cupcake strategy</vt:lpstr>
      <vt:lpstr>Your cupcake strategy</vt:lpstr>
      <vt:lpstr>Need a business coach?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your cupcake strategy?</dc:title>
  <dc:creator>Kathy McAfee</dc:creator>
  <cp:lastModifiedBy>Kathy McAfee</cp:lastModifiedBy>
  <cp:revision>74</cp:revision>
  <cp:lastPrinted>2015-03-03T19:55:46Z</cp:lastPrinted>
  <dcterms:created xsi:type="dcterms:W3CDTF">2015-03-01T21:20:18Z</dcterms:created>
  <dcterms:modified xsi:type="dcterms:W3CDTF">2015-03-09T18:16:22Z</dcterms:modified>
</cp:coreProperties>
</file>